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74" r:id="rId4"/>
    <p:sldId id="258" r:id="rId5"/>
    <p:sldId id="259"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Algerian" panose="02000000000000000000" pitchFamily="2" charset="0"/>
      <p:regular r:id="rId20"/>
    </p:embeddedFont>
    <p:embeddedFont>
      <p:font typeface="Brick Sans" pitchFamily="2" charset="0"/>
      <p:regular r:id="rId21"/>
    </p:embeddedFont>
    <p:embeddedFont>
      <p:font typeface="Calibri" panose="020F0502020204030204" pitchFamily="34" charset="0"/>
      <p:regular r:id="rId22"/>
      <p:bold r:id="rId23"/>
      <p:italic r:id="rId24"/>
      <p:boldItalic r:id="rId25"/>
    </p:embeddedFont>
    <p:embeddedFont>
      <p:font typeface="Helios" panose="020B0504020202020204" pitchFamily="34" charset="0"/>
      <p:regular r:id="rId26"/>
    </p:embeddedFont>
    <p:embeddedFont>
      <p:font typeface="Klein Bold" panose="02000503060000020004" pitchFamily="2" charset="0"/>
      <p:regular r:id="rId27"/>
    </p:embeddedFont>
    <p:embeddedFont>
      <p:font typeface="Montserrat" pitchFamily="2" charset="0"/>
      <p:regular r:id="rId28"/>
      <p:bold r:id="rId29"/>
      <p:italic r:id="rId30"/>
      <p:boldItalic r:id="rId31"/>
    </p:embeddedFont>
    <p:embeddedFont>
      <p:font typeface="Open Sans" panose="020B0606030504020204" pitchFamily="34" charset="0"/>
      <p:regular r:id="rId32"/>
    </p:embeddedFont>
    <p:embeddedFont>
      <p:font typeface="Poppins" pitchFamily="2" charset="0"/>
      <p:regular r:id="rId33"/>
      <p:bold r:id="rId34"/>
      <p:italic r:id="rId35"/>
      <p:boldItalic r:id="rId36"/>
    </p:embeddedFont>
    <p:embeddedFont>
      <p:font typeface="Roboto" panose="02000000000000000000" pitchFamily="2" charset="0"/>
      <p:regular r:id="rId37"/>
      <p:bold r:id="rId38"/>
    </p:embeddedFont>
    <p:embeddedFont>
      <p:font typeface="Times New Roman" panose="02020603050405020304" pitchFamily="18" charset="0"/>
      <p:regular r:id="rId39"/>
    </p:embeddedFont>
    <p:embeddedFont>
      <p:font typeface="Verdana" panose="020B0604030504040204" pitchFamily="34" charset="0"/>
      <p:regular r:id="rId40"/>
      <p:bold r:id="rId41"/>
      <p:italic r:id="rId42"/>
      <p:boldItalic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610"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font" Target="fonts/font7.fntdata" /><Relationship Id="rId39" Type="http://schemas.openxmlformats.org/officeDocument/2006/relationships/font" Target="fonts/font20.fntdata" /><Relationship Id="rId3" Type="http://schemas.openxmlformats.org/officeDocument/2006/relationships/slide" Target="slides/slide2.xml" /><Relationship Id="rId21" Type="http://schemas.openxmlformats.org/officeDocument/2006/relationships/font" Target="fonts/font2.fntdata" /><Relationship Id="rId34" Type="http://schemas.openxmlformats.org/officeDocument/2006/relationships/font" Target="fonts/font15.fntdata" /><Relationship Id="rId42" Type="http://schemas.openxmlformats.org/officeDocument/2006/relationships/font" Target="fonts/font23.fntdata" /><Relationship Id="rId47" Type="http://schemas.openxmlformats.org/officeDocument/2006/relationships/tableStyles" Target="tableStyle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font" Target="fonts/font6.fntdata" /><Relationship Id="rId33" Type="http://schemas.openxmlformats.org/officeDocument/2006/relationships/font" Target="fonts/font14.fntdata" /><Relationship Id="rId38" Type="http://schemas.openxmlformats.org/officeDocument/2006/relationships/font" Target="fonts/font19.fntdata" /><Relationship Id="rId46"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font" Target="fonts/font1.fntdata" /><Relationship Id="rId29" Type="http://schemas.openxmlformats.org/officeDocument/2006/relationships/font" Target="fonts/font10.fntdata" /><Relationship Id="rId41" Type="http://schemas.openxmlformats.org/officeDocument/2006/relationships/font" Target="fonts/font22.fntdata"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font" Target="fonts/font5.fntdata" /><Relationship Id="rId32" Type="http://schemas.openxmlformats.org/officeDocument/2006/relationships/font" Target="fonts/font13.fntdata" /><Relationship Id="rId37" Type="http://schemas.openxmlformats.org/officeDocument/2006/relationships/font" Target="fonts/font18.fntdata" /><Relationship Id="rId40" Type="http://schemas.openxmlformats.org/officeDocument/2006/relationships/font" Target="fonts/font21.fntdata" /><Relationship Id="rId45" Type="http://schemas.openxmlformats.org/officeDocument/2006/relationships/viewProps" Target="view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font" Target="fonts/font4.fntdata" /><Relationship Id="rId28" Type="http://schemas.openxmlformats.org/officeDocument/2006/relationships/font" Target="fonts/font9.fntdata" /><Relationship Id="rId36" Type="http://schemas.openxmlformats.org/officeDocument/2006/relationships/font" Target="fonts/font17.fntdata"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font" Target="fonts/font12.fntdata" /><Relationship Id="rId44" Type="http://schemas.openxmlformats.org/officeDocument/2006/relationships/presProps" Target="pres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font" Target="fonts/font3.fntdata" /><Relationship Id="rId27" Type="http://schemas.openxmlformats.org/officeDocument/2006/relationships/font" Target="fonts/font8.fntdata" /><Relationship Id="rId30" Type="http://schemas.openxmlformats.org/officeDocument/2006/relationships/font" Target="fonts/font11.fntdata" /><Relationship Id="rId35" Type="http://schemas.openxmlformats.org/officeDocument/2006/relationships/font" Target="fonts/font16.fntdata" /><Relationship Id="rId43" Type="http://schemas.openxmlformats.org/officeDocument/2006/relationships/font" Target="fonts/font24.fntdata"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000" b="1" i="0">
                <a:solidFill>
                  <a:schemeClr val="bg1"/>
                </a:solidFill>
                <a:latin typeface="Verdana"/>
                <a:cs typeface="Verdana"/>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704861" y="2680041"/>
            <a:ext cx="7755255" cy="6964045"/>
          </a:xfrm>
          <a:prstGeom prst="rect">
            <a:avLst/>
          </a:prstGeom>
        </p:spPr>
        <p:txBody>
          <a:bodyPr wrap="square" lIns="0" tIns="0" rIns="0" bIns="0">
            <a:spAutoFit/>
          </a:bodyPr>
          <a:lstStyle>
            <a:lvl1pPr>
              <a:defRPr sz="3000" b="1" i="0">
                <a:solidFill>
                  <a:schemeClr val="bg1"/>
                </a:solidFill>
                <a:latin typeface="Verdana"/>
                <a:cs typeface="Verdana"/>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9/19/2024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97986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 Id="rId6" Type="http://schemas.openxmlformats.org/officeDocument/2006/relationships/image" Target="../media/image5.png" /><Relationship Id="rId5" Type="http://schemas.openxmlformats.org/officeDocument/2006/relationships/image" Target="../media/image4.svg"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image" Target="../media/image17.png" /><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image" Target="../media/image19.png" /><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image" Target="../media/image21.png" /><Relationship Id="rId1" Type="http://schemas.openxmlformats.org/officeDocument/2006/relationships/slideLayout" Target="../slideLayouts/slideLayout7.xml" /></Relationships>
</file>

<file path=ppt/slides/_rels/slide13.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image" Target="../media/image23.png" /><Relationship Id="rId1" Type="http://schemas.openxmlformats.org/officeDocument/2006/relationships/slideLayout" Target="../slideLayouts/slideLayout7.xml" /></Relationships>
</file>

<file path=ppt/slides/_rels/slide14.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image" Target="../media/image24.png" /><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image" Target="../media/image25.png" /><Relationship Id="rId1" Type="http://schemas.openxmlformats.org/officeDocument/2006/relationships/slideLayout" Target="../slideLayouts/slideLayout7.xml" /></Relationships>
</file>

<file path=ppt/slides/_rels/slide16.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image" Target="../media/image26.png" /><Relationship Id="rId1" Type="http://schemas.openxmlformats.org/officeDocument/2006/relationships/slideLayout" Target="../slideLayouts/slideLayout7.xml" /></Relationships>
</file>

<file path=ppt/slides/_rels/slide17.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Layout" Target="../slideLayouts/slideLayout7.xml" /></Relationships>
</file>

<file path=ppt/slides/_rels/slide18.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image" Target="../media/image28.jpeg" /><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image" Target="../media/image6.png" /><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7.png" /><Relationship Id="rId1" Type="http://schemas.openxmlformats.org/officeDocument/2006/relationships/slideLayout" Target="../slideLayouts/slideLayout12.xml" /></Relationships>
</file>

<file path=ppt/slides/_rels/slide4.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image" Target="../media/image11.png" /><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image" Target="../media/image15.png" /><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66927" y="-4280359"/>
            <a:ext cx="10812392" cy="10812392"/>
          </a:xfrm>
          <a:custGeom>
            <a:avLst/>
            <a:gdLst/>
            <a:ahLst/>
            <a:cxnLst/>
            <a:rect l="l" t="t" r="r" b="b"/>
            <a:pathLst>
              <a:path w="10812392" h="10812392">
                <a:moveTo>
                  <a:pt x="0" y="0"/>
                </a:moveTo>
                <a:lnTo>
                  <a:pt x="10812393" y="0"/>
                </a:lnTo>
                <a:lnTo>
                  <a:pt x="10812393" y="10812392"/>
                </a:lnTo>
                <a:lnTo>
                  <a:pt x="0" y="10812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28700" y="1125837"/>
            <a:ext cx="588961" cy="618185"/>
          </a:xfrm>
          <a:custGeom>
            <a:avLst/>
            <a:gdLst/>
            <a:ahLst/>
            <a:cxnLst/>
            <a:rect l="l" t="t" r="r" b="b"/>
            <a:pathLst>
              <a:path w="588961" h="618185">
                <a:moveTo>
                  <a:pt x="0" y="0"/>
                </a:moveTo>
                <a:lnTo>
                  <a:pt x="588961" y="0"/>
                </a:lnTo>
                <a:lnTo>
                  <a:pt x="588961" y="618184"/>
                </a:lnTo>
                <a:lnTo>
                  <a:pt x="0" y="6181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3407200" y="4432068"/>
            <a:ext cx="5764383" cy="5764383"/>
          </a:xfrm>
          <a:custGeom>
            <a:avLst/>
            <a:gdLst/>
            <a:ahLst/>
            <a:cxnLst/>
            <a:rect l="l" t="t" r="r" b="b"/>
            <a:pathLst>
              <a:path w="5764383" h="5764383">
                <a:moveTo>
                  <a:pt x="0" y="0"/>
                </a:moveTo>
                <a:lnTo>
                  <a:pt x="5764383" y="0"/>
                </a:lnTo>
                <a:lnTo>
                  <a:pt x="5764383" y="5764383"/>
                </a:lnTo>
                <a:lnTo>
                  <a:pt x="0" y="5764383"/>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57078" y="7902203"/>
            <a:ext cx="5764383" cy="5764383"/>
          </a:xfrm>
          <a:custGeom>
            <a:avLst/>
            <a:gdLst/>
            <a:ahLst/>
            <a:cxnLst/>
            <a:rect l="l" t="t" r="r" b="b"/>
            <a:pathLst>
              <a:path w="5764383" h="5764383">
                <a:moveTo>
                  <a:pt x="0" y="0"/>
                </a:moveTo>
                <a:lnTo>
                  <a:pt x="5764383" y="0"/>
                </a:lnTo>
                <a:lnTo>
                  <a:pt x="5764383" y="5764382"/>
                </a:lnTo>
                <a:lnTo>
                  <a:pt x="0" y="5764382"/>
                </a:lnTo>
                <a:lnTo>
                  <a:pt x="0" y="0"/>
                </a:lnTo>
                <a:close/>
              </a:path>
            </a:pathLst>
          </a:custGeom>
          <a:blipFill>
            <a:blip r:embed="rId2">
              <a:alphaModFix amt="80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p:nvPr/>
        </p:nvGrpSpPr>
        <p:grpSpPr>
          <a:xfrm>
            <a:off x="7670363" y="2578396"/>
            <a:ext cx="11211069" cy="5130207"/>
            <a:chOff x="-2371249" y="293656"/>
            <a:chExt cx="14948092" cy="6840276"/>
          </a:xfrm>
        </p:grpSpPr>
        <p:sp>
          <p:nvSpPr>
            <p:cNvPr id="7" name="TextBox 7"/>
            <p:cNvSpPr txBox="1"/>
            <p:nvPr/>
          </p:nvSpPr>
          <p:spPr>
            <a:xfrm>
              <a:off x="-2371249" y="293656"/>
              <a:ext cx="14948092" cy="4787464"/>
            </a:xfrm>
            <a:prstGeom prst="rect">
              <a:avLst/>
            </a:prstGeom>
          </p:spPr>
          <p:txBody>
            <a:bodyPr wrap="square" lIns="0" tIns="0" rIns="0" bIns="0" rtlCol="0" anchor="t">
              <a:spAutoFit/>
            </a:bodyPr>
            <a:lstStyle/>
            <a:p>
              <a:pPr algn="l">
                <a:lnSpc>
                  <a:spcPts val="13996"/>
                </a:lnSpc>
              </a:pPr>
              <a:r>
                <a:rPr lang="en-GB" sz="11664" b="1" dirty="0">
                  <a:solidFill>
                    <a:srgbClr val="2A2E3A"/>
                  </a:solidFill>
                  <a:latin typeface="Klein Bold"/>
                  <a:ea typeface="Klein Bold"/>
                  <a:cs typeface="Klein Bold"/>
                  <a:sym typeface="Klein Bold"/>
                </a:rPr>
                <a:t>INTERNSHIP REVIEW -01</a:t>
              </a:r>
              <a:endParaRPr lang="en-US" sz="11664" b="1" dirty="0">
                <a:solidFill>
                  <a:srgbClr val="2A2E3A"/>
                </a:solidFill>
                <a:latin typeface="Klein Bold"/>
                <a:ea typeface="Klein Bold"/>
                <a:cs typeface="Klein Bold"/>
                <a:sym typeface="Klein Bold"/>
              </a:endParaRPr>
            </a:p>
          </p:txBody>
        </p:sp>
        <p:sp>
          <p:nvSpPr>
            <p:cNvPr id="8" name="TextBox 8"/>
            <p:cNvSpPr txBox="1"/>
            <p:nvPr/>
          </p:nvSpPr>
          <p:spPr>
            <a:xfrm>
              <a:off x="0" y="4953276"/>
              <a:ext cx="10205595" cy="2180656"/>
            </a:xfrm>
            <a:prstGeom prst="rect">
              <a:avLst/>
            </a:prstGeom>
          </p:spPr>
          <p:txBody>
            <a:bodyPr lIns="0" tIns="0" rIns="0" bIns="0" rtlCol="0" anchor="t">
              <a:spAutoFit/>
            </a:bodyPr>
            <a:lstStyle/>
            <a:p>
              <a:pPr algn="l">
                <a:lnSpc>
                  <a:spcPts val="4354"/>
                </a:lnSpc>
              </a:pPr>
              <a:r>
                <a:rPr lang="en-US" sz="3110">
                  <a:solidFill>
                    <a:srgbClr val="2A2E3A"/>
                  </a:solidFill>
                  <a:latin typeface="Helios"/>
                  <a:ea typeface="Helios"/>
                  <a:cs typeface="Helios"/>
                  <a:sym typeface="Helios"/>
                </a:rPr>
                <a:t>                                 </a:t>
              </a:r>
            </a:p>
            <a:p>
              <a:pPr algn="r">
                <a:lnSpc>
                  <a:spcPts val="4354"/>
                </a:lnSpc>
              </a:pPr>
              <a:r>
                <a:rPr lang="en-US" sz="3110">
                  <a:solidFill>
                    <a:srgbClr val="2A2E3A"/>
                  </a:solidFill>
                  <a:latin typeface="Brick Sans"/>
                  <a:ea typeface="Brick Sans"/>
                  <a:cs typeface="Brick Sans"/>
                  <a:sym typeface="Brick Sans"/>
                </a:rPr>
                <a:t>                                                                                                                                                                                                                          GOWTHAM   P</a:t>
              </a:r>
            </a:p>
          </p:txBody>
        </p:sp>
      </p:grpSp>
      <p:sp>
        <p:nvSpPr>
          <p:cNvPr id="9" name="Freeform 9"/>
          <p:cNvSpPr/>
          <p:nvPr/>
        </p:nvSpPr>
        <p:spPr>
          <a:xfrm>
            <a:off x="680129" y="536003"/>
            <a:ext cx="3503416" cy="1559020"/>
          </a:xfrm>
          <a:custGeom>
            <a:avLst/>
            <a:gdLst/>
            <a:ahLst/>
            <a:cxnLst/>
            <a:rect l="l" t="t" r="r" b="b"/>
            <a:pathLst>
              <a:path w="3503416" h="1559020">
                <a:moveTo>
                  <a:pt x="0" y="0"/>
                </a:moveTo>
                <a:lnTo>
                  <a:pt x="3503416" y="0"/>
                </a:lnTo>
                <a:lnTo>
                  <a:pt x="3503416" y="1559020"/>
                </a:lnTo>
                <a:lnTo>
                  <a:pt x="0" y="1559020"/>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16979779" y="0"/>
            <a:ext cx="1308221" cy="1308221"/>
          </a:xfrm>
          <a:custGeom>
            <a:avLst/>
            <a:gdLst/>
            <a:ahLst/>
            <a:cxnLst/>
            <a:rect l="l" t="t" r="r" b="b"/>
            <a:pathLst>
              <a:path w="1308221" h="1308221">
                <a:moveTo>
                  <a:pt x="0" y="0"/>
                </a:moveTo>
                <a:lnTo>
                  <a:pt x="1308221" y="0"/>
                </a:lnTo>
                <a:lnTo>
                  <a:pt x="1308221" y="1308221"/>
                </a:lnTo>
                <a:lnTo>
                  <a:pt x="0" y="1308221"/>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15998082" y="264772"/>
            <a:ext cx="2096483" cy="1174031"/>
          </a:xfrm>
          <a:custGeom>
            <a:avLst/>
            <a:gdLst/>
            <a:ahLst/>
            <a:cxnLst/>
            <a:rect l="l" t="t" r="r" b="b"/>
            <a:pathLst>
              <a:path w="2096483" h="1174031">
                <a:moveTo>
                  <a:pt x="0" y="0"/>
                </a:moveTo>
                <a:lnTo>
                  <a:pt x="2096483" y="0"/>
                </a:lnTo>
                <a:lnTo>
                  <a:pt x="2096483" y="1174031"/>
                </a:lnTo>
                <a:lnTo>
                  <a:pt x="0" y="1174031"/>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13003896" y="1072709"/>
            <a:ext cx="4255404" cy="4070791"/>
          </a:xfrm>
          <a:custGeom>
            <a:avLst/>
            <a:gdLst/>
            <a:ahLst/>
            <a:cxnLst/>
            <a:rect l="l" t="t" r="r" b="b"/>
            <a:pathLst>
              <a:path w="4255404" h="4070791">
                <a:moveTo>
                  <a:pt x="0" y="0"/>
                </a:moveTo>
                <a:lnTo>
                  <a:pt x="4255404" y="0"/>
                </a:lnTo>
                <a:lnTo>
                  <a:pt x="4255404" y="4070791"/>
                </a:lnTo>
                <a:lnTo>
                  <a:pt x="0" y="4070791"/>
                </a:lnTo>
                <a:lnTo>
                  <a:pt x="0" y="0"/>
                </a:lnTo>
                <a:close/>
              </a:path>
            </a:pathLst>
          </a:custGeom>
          <a:blipFill>
            <a:blip r:embed="rId3"/>
            <a:stretch>
              <a:fillRect t="-6381" b="-6381"/>
            </a:stretch>
          </a:blipFill>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16979779" y="0"/>
            <a:ext cx="1308221" cy="1308221"/>
          </a:xfrm>
          <a:custGeom>
            <a:avLst/>
            <a:gdLst/>
            <a:ahLst/>
            <a:cxnLst/>
            <a:rect l="l" t="t" r="r" b="b"/>
            <a:pathLst>
              <a:path w="1308221" h="1308221">
                <a:moveTo>
                  <a:pt x="0" y="0"/>
                </a:moveTo>
                <a:lnTo>
                  <a:pt x="1308221" y="0"/>
                </a:lnTo>
                <a:lnTo>
                  <a:pt x="1308221" y="1308221"/>
                </a:lnTo>
                <a:lnTo>
                  <a:pt x="0" y="1308221"/>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16979779" y="0"/>
            <a:ext cx="1308221" cy="1308221"/>
          </a:xfrm>
          <a:custGeom>
            <a:avLst/>
            <a:gdLst/>
            <a:ahLst/>
            <a:cxnLst/>
            <a:rect l="l" t="t" r="r" b="b"/>
            <a:pathLst>
              <a:path w="1308221" h="1308221">
                <a:moveTo>
                  <a:pt x="0" y="0"/>
                </a:moveTo>
                <a:lnTo>
                  <a:pt x="1308221" y="0"/>
                </a:lnTo>
                <a:lnTo>
                  <a:pt x="1308221" y="1308221"/>
                </a:lnTo>
                <a:lnTo>
                  <a:pt x="0" y="1308221"/>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15882480" y="211017"/>
            <a:ext cx="2096483" cy="1174031"/>
          </a:xfrm>
          <a:custGeom>
            <a:avLst/>
            <a:gdLst/>
            <a:ahLst/>
            <a:cxnLst/>
            <a:rect l="l" t="t" r="r" b="b"/>
            <a:pathLst>
              <a:path w="2096483" h="1174031">
                <a:moveTo>
                  <a:pt x="0" y="0"/>
                </a:moveTo>
                <a:lnTo>
                  <a:pt x="2096484" y="0"/>
                </a:lnTo>
                <a:lnTo>
                  <a:pt x="2096484" y="1174031"/>
                </a:lnTo>
                <a:lnTo>
                  <a:pt x="0" y="1174031"/>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16034880" y="136647"/>
            <a:ext cx="2096483" cy="1174031"/>
          </a:xfrm>
          <a:custGeom>
            <a:avLst/>
            <a:gdLst/>
            <a:ahLst/>
            <a:cxnLst/>
            <a:rect l="l" t="t" r="r" b="b"/>
            <a:pathLst>
              <a:path w="2096483" h="1174031">
                <a:moveTo>
                  <a:pt x="0" y="0"/>
                </a:moveTo>
                <a:lnTo>
                  <a:pt x="2096484" y="0"/>
                </a:lnTo>
                <a:lnTo>
                  <a:pt x="2096484" y="1174030"/>
                </a:lnTo>
                <a:lnTo>
                  <a:pt x="0" y="117403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TextBox 3"/>
          <p:cNvSpPr txBox="1"/>
          <p:nvPr/>
        </p:nvSpPr>
        <p:spPr>
          <a:xfrm>
            <a:off x="2764038" y="4225038"/>
            <a:ext cx="12759923" cy="1893152"/>
          </a:xfrm>
          <a:prstGeom prst="rect">
            <a:avLst/>
          </a:prstGeom>
        </p:spPr>
        <p:txBody>
          <a:bodyPr lIns="0" tIns="0" rIns="0" bIns="0" rtlCol="0" anchor="t">
            <a:spAutoFit/>
          </a:bodyPr>
          <a:lstStyle/>
          <a:p>
            <a:pPr algn="ctr">
              <a:lnSpc>
                <a:spcPts val="14346"/>
              </a:lnSpc>
            </a:pPr>
            <a:r>
              <a:rPr lang="en-US" sz="14065">
                <a:solidFill>
                  <a:srgbClr val="FFFFFF"/>
                </a:solidFill>
                <a:latin typeface="Montserrat"/>
                <a:ea typeface="Montserrat"/>
                <a:cs typeface="Montserrat"/>
                <a:sym typeface="Montserrat"/>
              </a:rPr>
              <a:t>THANK YOU</a:t>
            </a:r>
          </a:p>
        </p:txBody>
      </p:sp>
      <p:sp>
        <p:nvSpPr>
          <p:cNvPr id="4" name="TextBox 4"/>
          <p:cNvSpPr txBox="1"/>
          <p:nvPr/>
        </p:nvSpPr>
        <p:spPr>
          <a:xfrm>
            <a:off x="2362890" y="6070565"/>
            <a:ext cx="14896410" cy="876691"/>
          </a:xfrm>
          <a:prstGeom prst="rect">
            <a:avLst/>
          </a:prstGeom>
        </p:spPr>
        <p:txBody>
          <a:bodyPr lIns="0" tIns="0" rIns="0" bIns="0" rtlCol="0" anchor="t">
            <a:spAutoFit/>
          </a:bodyPr>
          <a:lstStyle/>
          <a:p>
            <a:pPr algn="ctr">
              <a:lnSpc>
                <a:spcPts val="3235"/>
              </a:lnSpc>
            </a:pPr>
            <a:r>
              <a:rPr lang="en-US" sz="2310">
                <a:solidFill>
                  <a:srgbClr val="FFFFFF"/>
                </a:solidFill>
                <a:latin typeface="Open Sans"/>
                <a:ea typeface="Open Sans"/>
                <a:cs typeface="Open Sans"/>
                <a:sym typeface="Open Sans"/>
              </a:rPr>
              <a:t>“ I-BACUS-TECH  IS  YOUR  TECHNOLOGICAL  PARTNER; IT’ S  TIME  TO  MODERNIZE  YOUR  BUSINESS.”</a:t>
            </a:r>
          </a:p>
          <a:p>
            <a:pPr algn="ctr">
              <a:lnSpc>
                <a:spcPts val="3860"/>
              </a:lnSpc>
              <a:spcBef>
                <a:spcPct val="0"/>
              </a:spcBef>
            </a:pPr>
            <a:endParaRPr lang="en-US" sz="2310">
              <a:solidFill>
                <a:srgbClr val="FFFFFF"/>
              </a:solidFill>
              <a:latin typeface="Open Sans"/>
              <a:ea typeface="Open Sans"/>
              <a:cs typeface="Open Sans"/>
              <a:sym typeface="Open Sans"/>
            </a:endParaRPr>
          </a:p>
        </p:txBody>
      </p:sp>
      <p:sp>
        <p:nvSpPr>
          <p:cNvPr id="5" name="AutoShape 5"/>
          <p:cNvSpPr/>
          <p:nvPr/>
        </p:nvSpPr>
        <p:spPr>
          <a:xfrm>
            <a:off x="7669737" y="7905501"/>
            <a:ext cx="2948526" cy="0"/>
          </a:xfrm>
          <a:prstGeom prst="line">
            <a:avLst/>
          </a:prstGeom>
          <a:ln w="19050" cap="flat">
            <a:solidFill>
              <a:srgbClr val="FFFFFF"/>
            </a:solidFill>
            <a:prstDash val="solid"/>
            <a:headEnd type="none" w="sm" len="sm"/>
            <a:tailEnd type="none" w="sm" len="sm"/>
          </a:ln>
        </p:spPr>
        <p:txBody>
          <a:bodyPr/>
          <a:lstStyle/>
          <a:p>
            <a:endParaRPr lang="en-US"/>
          </a:p>
        </p:txBody>
      </p:sp>
      <p:sp>
        <p:nvSpPr>
          <p:cNvPr id="6" name="Freeform 6"/>
          <p:cNvSpPr/>
          <p:nvPr/>
        </p:nvSpPr>
        <p:spPr>
          <a:xfrm>
            <a:off x="373906" y="711588"/>
            <a:ext cx="4407488" cy="1857591"/>
          </a:xfrm>
          <a:custGeom>
            <a:avLst/>
            <a:gdLst/>
            <a:ahLst/>
            <a:cxnLst/>
            <a:rect l="l" t="t" r="r" b="b"/>
            <a:pathLst>
              <a:path w="4407488" h="1857591">
                <a:moveTo>
                  <a:pt x="0" y="0"/>
                </a:moveTo>
                <a:lnTo>
                  <a:pt x="4407488" y="0"/>
                </a:lnTo>
                <a:lnTo>
                  <a:pt x="4407488" y="1857591"/>
                </a:lnTo>
                <a:lnTo>
                  <a:pt x="0" y="1857591"/>
                </a:lnTo>
                <a:lnTo>
                  <a:pt x="0" y="0"/>
                </a:lnTo>
                <a:close/>
              </a:path>
            </a:pathLst>
          </a:custGeom>
          <a:blipFill>
            <a:blip r:embed="rId3"/>
            <a:stretch>
              <a:fillRect t="-5584"/>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673837" y="9552824"/>
            <a:ext cx="1024867" cy="102486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096803" y="557375"/>
            <a:ext cx="137619" cy="13761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txBody>
            <a:bodyPr/>
            <a:lstStyle/>
            <a:p>
              <a:endParaRPr lang="en-US"/>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8" name="Group 8"/>
          <p:cNvGrpSpPr/>
          <p:nvPr/>
        </p:nvGrpSpPr>
        <p:grpSpPr>
          <a:xfrm>
            <a:off x="17353109" y="557375"/>
            <a:ext cx="137619" cy="13761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txBody>
            <a:bodyPr/>
            <a:lstStyle/>
            <a:p>
              <a:endParaRPr 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1" name="Group 11"/>
          <p:cNvGrpSpPr/>
          <p:nvPr/>
        </p:nvGrpSpPr>
        <p:grpSpPr>
          <a:xfrm>
            <a:off x="17605028" y="557375"/>
            <a:ext cx="137619" cy="13761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txBody>
            <a:bodyPr/>
            <a:lstStyle/>
            <a:p>
              <a:endParaRPr lang="en-US"/>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4" name="Group 14"/>
          <p:cNvGrpSpPr/>
          <p:nvPr/>
        </p:nvGrpSpPr>
        <p:grpSpPr>
          <a:xfrm>
            <a:off x="0" y="0"/>
            <a:ext cx="5178827" cy="10287000"/>
            <a:chOff x="0" y="0"/>
            <a:chExt cx="1363971" cy="2709333"/>
          </a:xfrm>
        </p:grpSpPr>
        <p:sp>
          <p:nvSpPr>
            <p:cNvPr id="15" name="Freeform 15"/>
            <p:cNvSpPr/>
            <p:nvPr/>
          </p:nvSpPr>
          <p:spPr>
            <a:xfrm>
              <a:off x="0" y="0"/>
              <a:ext cx="1363971" cy="2709333"/>
            </a:xfrm>
            <a:custGeom>
              <a:avLst/>
              <a:gdLst/>
              <a:ahLst/>
              <a:cxnLst/>
              <a:rect l="l" t="t" r="r" b="b"/>
              <a:pathLst>
                <a:path w="1363971" h="2709333">
                  <a:moveTo>
                    <a:pt x="0" y="0"/>
                  </a:moveTo>
                  <a:lnTo>
                    <a:pt x="1363971" y="0"/>
                  </a:lnTo>
                  <a:lnTo>
                    <a:pt x="1363971" y="2709333"/>
                  </a:lnTo>
                  <a:lnTo>
                    <a:pt x="0" y="2709333"/>
                  </a:ln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txBody>
            <a:bodyPr/>
            <a:lstStyle/>
            <a:p>
              <a:endParaRPr lang="en-US"/>
            </a:p>
          </p:txBody>
        </p:sp>
        <p:sp>
          <p:nvSpPr>
            <p:cNvPr id="16" name="TextBox 16"/>
            <p:cNvSpPr txBox="1"/>
            <p:nvPr/>
          </p:nvSpPr>
          <p:spPr>
            <a:xfrm>
              <a:off x="0" y="-47625"/>
              <a:ext cx="1363971" cy="2756958"/>
            </a:xfrm>
            <a:prstGeom prst="rect">
              <a:avLst/>
            </a:prstGeom>
          </p:spPr>
          <p:txBody>
            <a:bodyPr lIns="50800" tIns="50800" rIns="50800" bIns="50800" rtlCol="0" anchor="ctr"/>
            <a:lstStyle/>
            <a:p>
              <a:pPr algn="ctr">
                <a:lnSpc>
                  <a:spcPts val="2239"/>
                </a:lnSpc>
              </a:pPr>
              <a:endParaRPr/>
            </a:p>
          </p:txBody>
        </p:sp>
      </p:grpSp>
      <p:grpSp>
        <p:nvGrpSpPr>
          <p:cNvPr id="17" name="Group 17"/>
          <p:cNvGrpSpPr>
            <a:grpSpLocks noChangeAspect="1"/>
          </p:cNvGrpSpPr>
          <p:nvPr/>
        </p:nvGrpSpPr>
        <p:grpSpPr>
          <a:xfrm>
            <a:off x="698518" y="2139762"/>
            <a:ext cx="7146454" cy="7118538"/>
            <a:chOff x="0" y="0"/>
            <a:chExt cx="6502400" cy="6477000"/>
          </a:xfrm>
        </p:grpSpPr>
        <p:sp>
          <p:nvSpPr>
            <p:cNvPr id="18" name="Freeform 18"/>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60615" r="-60615"/>
              </a:stretch>
            </a:blipFill>
          </p:spPr>
          <p:txBody>
            <a:bodyPr/>
            <a:lstStyle/>
            <a:p>
              <a:endParaRPr lang="en-US"/>
            </a:p>
          </p:txBody>
        </p:sp>
        <p:sp>
          <p:nvSpPr>
            <p:cNvPr id="19" name="Freeform 19"/>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txBody>
            <a:bodyPr/>
            <a:lstStyle/>
            <a:p>
              <a:endParaRPr lang="en-US"/>
            </a:p>
          </p:txBody>
        </p:sp>
      </p:grpSp>
      <p:sp>
        <p:nvSpPr>
          <p:cNvPr id="20" name="Freeform 20"/>
          <p:cNvSpPr/>
          <p:nvPr/>
        </p:nvSpPr>
        <p:spPr>
          <a:xfrm>
            <a:off x="230010" y="249190"/>
            <a:ext cx="3503416" cy="1559020"/>
          </a:xfrm>
          <a:custGeom>
            <a:avLst/>
            <a:gdLst/>
            <a:ahLst/>
            <a:cxnLst/>
            <a:rect l="l" t="t" r="r" b="b"/>
            <a:pathLst>
              <a:path w="3503416" h="1559020">
                <a:moveTo>
                  <a:pt x="0" y="0"/>
                </a:moveTo>
                <a:lnTo>
                  <a:pt x="3503415" y="0"/>
                </a:lnTo>
                <a:lnTo>
                  <a:pt x="3503415" y="1559020"/>
                </a:lnTo>
                <a:lnTo>
                  <a:pt x="0" y="1559020"/>
                </a:lnTo>
                <a:lnTo>
                  <a:pt x="0" y="0"/>
                </a:lnTo>
                <a:close/>
              </a:path>
            </a:pathLst>
          </a:custGeom>
          <a:blipFill>
            <a:blip r:embed="rId3"/>
            <a:stretch>
              <a:fillRect/>
            </a:stretch>
          </a:blipFill>
        </p:spPr>
        <p:txBody>
          <a:bodyPr/>
          <a:lstStyle/>
          <a:p>
            <a:endParaRPr lang="en-US"/>
          </a:p>
        </p:txBody>
      </p:sp>
      <p:sp>
        <p:nvSpPr>
          <p:cNvPr id="21" name="TextBox 21"/>
          <p:cNvSpPr txBox="1"/>
          <p:nvPr/>
        </p:nvSpPr>
        <p:spPr>
          <a:xfrm>
            <a:off x="5763949" y="422424"/>
            <a:ext cx="6574939" cy="960904"/>
          </a:xfrm>
          <a:prstGeom prst="rect">
            <a:avLst/>
          </a:prstGeom>
        </p:spPr>
        <p:txBody>
          <a:bodyPr lIns="0" tIns="0" rIns="0" bIns="0" rtlCol="0" anchor="t">
            <a:spAutoFit/>
          </a:bodyPr>
          <a:lstStyle/>
          <a:p>
            <a:pPr algn="l">
              <a:lnSpc>
                <a:spcPts val="3875"/>
              </a:lnSpc>
            </a:pPr>
            <a:r>
              <a:rPr lang="en-US" sz="2768" dirty="0">
                <a:solidFill>
                  <a:srgbClr val="1F2020"/>
                </a:solidFill>
                <a:latin typeface="Algerian" panose="04020705040A02060702" pitchFamily="82" charset="0"/>
                <a:ea typeface="Times New Roman"/>
                <a:cs typeface="Times New Roman"/>
                <a:sym typeface="Times New Roman"/>
              </a:rPr>
              <a:t> A HISTORY OF ORGANISATION</a:t>
            </a:r>
          </a:p>
          <a:p>
            <a:pPr algn="l">
              <a:lnSpc>
                <a:spcPts val="3875"/>
              </a:lnSpc>
              <a:spcBef>
                <a:spcPct val="0"/>
              </a:spcBef>
            </a:pPr>
            <a:endParaRPr lang="en-US" sz="2768" dirty="0">
              <a:solidFill>
                <a:srgbClr val="1F2020"/>
              </a:solidFill>
              <a:latin typeface="Algerian" panose="04020705040A02060702" pitchFamily="82" charset="0"/>
              <a:ea typeface="Times New Roman"/>
              <a:cs typeface="Times New Roman"/>
              <a:sym typeface="Times New Roman"/>
            </a:endParaRPr>
          </a:p>
        </p:txBody>
      </p:sp>
      <p:sp>
        <p:nvSpPr>
          <p:cNvPr id="22" name="TextBox 22"/>
          <p:cNvSpPr txBox="1"/>
          <p:nvPr/>
        </p:nvSpPr>
        <p:spPr>
          <a:xfrm>
            <a:off x="7217720" y="1185935"/>
            <a:ext cx="10135389" cy="7749042"/>
          </a:xfrm>
          <a:prstGeom prst="rect">
            <a:avLst/>
          </a:prstGeom>
        </p:spPr>
        <p:txBody>
          <a:bodyPr lIns="0" tIns="0" rIns="0" bIns="0" rtlCol="0" anchor="t">
            <a:spAutoFit/>
          </a:bodyPr>
          <a:lstStyle/>
          <a:p>
            <a:pPr marL="522389" lvl="1" indent="-261195" algn="l">
              <a:lnSpc>
                <a:spcPts val="3387"/>
              </a:lnSpc>
              <a:buFont typeface="Arial"/>
              <a:buChar char="•"/>
            </a:pPr>
            <a:r>
              <a:rPr lang="en-US" sz="2419" dirty="0">
                <a:solidFill>
                  <a:srgbClr val="1F2020"/>
                </a:solidFill>
                <a:latin typeface="Times New Roman"/>
                <a:ea typeface="Times New Roman"/>
                <a:cs typeface="Times New Roman"/>
                <a:sym typeface="Times New Roman"/>
              </a:rPr>
              <a:t> I BACUS TECH, a leading digital transformation company based in India, dedicated to revolutionizing businesses worldwide. With our innovative solutions and cutting-edge technologies, we specialize in driving growth and success for companies across various industries. From startups to Fortune 500 corporations, our transformative approach has helped organizations in India, USA, Canada, UAE, </a:t>
            </a:r>
          </a:p>
          <a:p>
            <a:pPr marL="522389" lvl="1" indent="-261195" algn="l">
              <a:lnSpc>
                <a:spcPts val="3387"/>
              </a:lnSpc>
              <a:buFont typeface="Arial"/>
              <a:buChar char="•"/>
            </a:pPr>
            <a:r>
              <a:rPr lang="en-US" sz="2419" dirty="0">
                <a:solidFill>
                  <a:srgbClr val="1F2020"/>
                </a:solidFill>
                <a:latin typeface="Times New Roman"/>
                <a:ea typeface="Times New Roman"/>
                <a:cs typeface="Times New Roman"/>
                <a:sym typeface="Times New Roman"/>
              </a:rPr>
              <a:t>.Our team of experts combines industry knowledge with technical expertise to deliver customized solutions tailored to meet the unique needs and objectives of each client. Whether it's implementing AI-driven automation, developing intuitive mobile applications, or optimizing cloud infrastructure, we empower businesses to adapt, evolve, and stay ahead of the competition.</a:t>
            </a:r>
          </a:p>
          <a:p>
            <a:pPr marL="522389" lvl="1" indent="-261195" algn="l">
              <a:lnSpc>
                <a:spcPts val="3387"/>
              </a:lnSpc>
              <a:buFont typeface="Arial"/>
              <a:buChar char="•"/>
            </a:pPr>
            <a:r>
              <a:rPr lang="en-US" sz="2419" dirty="0">
                <a:solidFill>
                  <a:srgbClr val="1F2020"/>
                </a:solidFill>
                <a:latin typeface="Times New Roman"/>
                <a:ea typeface="Times New Roman"/>
                <a:cs typeface="Times New Roman"/>
                <a:sym typeface="Times New Roman"/>
              </a:rPr>
              <a:t> I BACUS TECH is your trusted partner in digital transformation. Join us on the journey to success and discover how our innovative solutions can propel your business to new heights in today's rapidly changing digital landscape. Unlock the power of digital transformation with I BACUS TECH – where innovation meets excellence.</a:t>
            </a:r>
          </a:p>
          <a:p>
            <a:pPr algn="l">
              <a:lnSpc>
                <a:spcPts val="3387"/>
              </a:lnSpc>
              <a:spcBef>
                <a:spcPct val="0"/>
              </a:spcBef>
            </a:pPr>
            <a:endParaRPr lang="en-US" sz="2419" dirty="0">
              <a:solidFill>
                <a:srgbClr val="1F2020"/>
              </a:solidFill>
              <a:latin typeface="Times New Roman"/>
              <a:ea typeface="Times New Roman"/>
              <a:cs typeface="Times New Roman"/>
              <a:sym typeface="Times New Roman"/>
            </a:endParaRPr>
          </a:p>
        </p:txBody>
      </p:sp>
      <p:sp>
        <p:nvSpPr>
          <p:cNvPr id="23" name="TextBox 22">
            <a:extLst>
              <a:ext uri="{FF2B5EF4-FFF2-40B4-BE49-F238E27FC236}">
                <a16:creationId xmlns:a16="http://schemas.microsoft.com/office/drawing/2014/main" id="{85713068-1BA9-0923-A28F-00DB02D3F6D3}"/>
              </a:ext>
            </a:extLst>
          </p:cNvPr>
          <p:cNvSpPr txBox="1"/>
          <p:nvPr/>
        </p:nvSpPr>
        <p:spPr>
          <a:xfrm>
            <a:off x="7543800" y="8496300"/>
            <a:ext cx="2880857" cy="1477328"/>
          </a:xfrm>
          <a:prstGeom prst="rect">
            <a:avLst/>
          </a:prstGeom>
          <a:noFill/>
        </p:spPr>
        <p:txBody>
          <a:bodyPr wrap="square" rtlCol="0">
            <a:spAutoFit/>
          </a:bodyPr>
          <a:lstStyle/>
          <a:p>
            <a:pPr marL="0" marR="0" indent="0" algn="ctr" rtl="0" fontAlgn="base"/>
            <a:r>
              <a:rPr lang="en-US" sz="1800" b="1" i="0" u="none" strike="noStrike" dirty="0">
                <a:solidFill>
                  <a:srgbClr val="CC0000"/>
                </a:solidFill>
                <a:effectLst/>
                <a:latin typeface="Poppins" panose="00000500000000000000" pitchFamily="2" charset="0"/>
              </a:rPr>
              <a:t> EXPERIENCE</a:t>
            </a:r>
          </a:p>
          <a:p>
            <a:pPr marL="0" marR="0" indent="0" algn="ctr" rtl="0" fontAlgn="base"/>
            <a:endParaRPr lang="en-US" sz="1800" b="1" i="0" u="none" strike="noStrike" dirty="0">
              <a:solidFill>
                <a:srgbClr val="1C1C1C"/>
              </a:solidFill>
              <a:effectLst/>
              <a:latin typeface="Poppins" panose="00000500000000000000" pitchFamily="2" charset="0"/>
            </a:endParaRPr>
          </a:p>
          <a:p>
            <a:pPr marL="0" marR="0" indent="0" algn="ctr" rtl="0" fontAlgn="base"/>
            <a:r>
              <a:rPr lang="en-US" sz="1800" b="0" i="0" u="none" strike="noStrike" dirty="0">
                <a:solidFill>
                  <a:srgbClr val="1C1C1C"/>
                </a:solidFill>
                <a:effectLst/>
                <a:latin typeface="Poppins" panose="00000500000000000000" pitchFamily="2" charset="0"/>
              </a:rPr>
              <a:t>10+ years of Industry Experience </a:t>
            </a:r>
            <a:endParaRPr lang="en-US" sz="1800" b="1" i="0" u="none" strike="noStrike" dirty="0">
              <a:solidFill>
                <a:srgbClr val="1C1C1C"/>
              </a:solidFill>
              <a:effectLst/>
              <a:latin typeface="Poppins" panose="00000500000000000000" pitchFamily="2" charset="0"/>
            </a:endParaRPr>
          </a:p>
          <a:p>
            <a:endParaRPr lang="en-US" dirty="0"/>
          </a:p>
        </p:txBody>
      </p:sp>
      <p:sp>
        <p:nvSpPr>
          <p:cNvPr id="24" name="TextBox 23">
            <a:extLst>
              <a:ext uri="{FF2B5EF4-FFF2-40B4-BE49-F238E27FC236}">
                <a16:creationId xmlns:a16="http://schemas.microsoft.com/office/drawing/2014/main" id="{8B8A56E1-2D25-76ED-4E55-7BB1EEF7555E}"/>
              </a:ext>
            </a:extLst>
          </p:cNvPr>
          <p:cNvSpPr txBox="1"/>
          <p:nvPr/>
        </p:nvSpPr>
        <p:spPr>
          <a:xfrm>
            <a:off x="13903713" y="8473312"/>
            <a:ext cx="2743200" cy="923330"/>
          </a:xfrm>
          <a:prstGeom prst="rect">
            <a:avLst/>
          </a:prstGeom>
          <a:noFill/>
        </p:spPr>
        <p:txBody>
          <a:bodyPr wrap="square" rtlCol="0">
            <a:spAutoFit/>
          </a:bodyPr>
          <a:lstStyle/>
          <a:p>
            <a:r>
              <a:rPr lang="en-US" b="1" dirty="0">
                <a:solidFill>
                  <a:srgbClr val="CC0000"/>
                </a:solidFill>
                <a:latin typeface="Poppins" panose="00000500000000000000" pitchFamily="2" charset="0"/>
              </a:rPr>
              <a:t>ACHIEVEMENTS</a:t>
            </a:r>
          </a:p>
          <a:p>
            <a:endParaRPr lang="en-US" b="1" dirty="0">
              <a:solidFill>
                <a:srgbClr val="CC0000"/>
              </a:solidFill>
              <a:latin typeface="Poppins" panose="00000500000000000000" pitchFamily="2" charset="0"/>
            </a:endParaRPr>
          </a:p>
          <a:p>
            <a:r>
              <a:rPr lang="en-US" dirty="0">
                <a:solidFill>
                  <a:schemeClr val="tx1">
                    <a:lumMod val="95000"/>
                    <a:lumOff val="5000"/>
                  </a:schemeClr>
                </a:solidFill>
                <a:latin typeface="Times New Roman" panose="02020603050405020304" pitchFamily="18" charset="0"/>
                <a:cs typeface="Times New Roman" panose="02020603050405020304" pitchFamily="18" charset="0"/>
              </a:rPr>
              <a:t>5000+ </a:t>
            </a:r>
            <a:r>
              <a:rPr lang="en-US" i="0" dirty="0">
                <a:solidFill>
                  <a:schemeClr val="tx1">
                    <a:lumMod val="95000"/>
                    <a:lumOff val="5000"/>
                  </a:schemeClr>
                </a:solidFill>
                <a:effectLst/>
                <a:latin typeface="Times New Roman" panose="02020603050405020304" pitchFamily="18" charset="0"/>
                <a:cs typeface="Times New Roman" panose="02020603050405020304" pitchFamily="18" charset="0"/>
              </a:rPr>
              <a:t>Interns Trained</a:t>
            </a:r>
            <a:endParaRPr lang="en-US"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48FCCBE8-12FD-611D-C450-F7756E0AB8F1}"/>
              </a:ext>
            </a:extLst>
          </p:cNvPr>
          <p:cNvSpPr txBox="1"/>
          <p:nvPr/>
        </p:nvSpPr>
        <p:spPr>
          <a:xfrm>
            <a:off x="10792455" y="8496300"/>
            <a:ext cx="2743200" cy="1754326"/>
          </a:xfrm>
          <a:prstGeom prst="rect">
            <a:avLst/>
          </a:prstGeom>
          <a:noFill/>
        </p:spPr>
        <p:txBody>
          <a:bodyPr wrap="square" rtlCol="0">
            <a:spAutoFit/>
          </a:bodyPr>
          <a:lstStyle/>
          <a:p>
            <a:pPr marL="0" marR="0" indent="0" algn="ctr" rtl="0" fontAlgn="base"/>
            <a:r>
              <a:rPr lang="en-US" sz="1800" b="1" i="0" u="none" strike="noStrike" dirty="0">
                <a:solidFill>
                  <a:srgbClr val="CC0000"/>
                </a:solidFill>
                <a:effectLst/>
                <a:latin typeface="Poppins" panose="00000500000000000000" pitchFamily="2" charset="0"/>
              </a:rPr>
              <a:t>PRESENCE</a:t>
            </a:r>
          </a:p>
          <a:p>
            <a:pPr marL="0" marR="0" indent="0" algn="ctr" rtl="0" fontAlgn="base"/>
            <a:endParaRPr lang="en-US" sz="1800" b="1" i="0" u="none" strike="noStrike" dirty="0">
              <a:solidFill>
                <a:srgbClr val="1C1C1C"/>
              </a:solidFill>
              <a:effectLst/>
              <a:latin typeface="Poppins" panose="00000500000000000000" pitchFamily="2" charset="0"/>
            </a:endParaRPr>
          </a:p>
          <a:p>
            <a:pPr marL="0" marR="0" indent="0" algn="ctr" rtl="0" fontAlgn="base"/>
            <a:r>
              <a:rPr lang="en-US" sz="1800" b="0" i="0" u="none" strike="noStrike" dirty="0">
                <a:solidFill>
                  <a:srgbClr val="1C1C1C"/>
                </a:solidFill>
                <a:effectLst/>
                <a:latin typeface="Poppins" panose="00000500000000000000" pitchFamily="2" charset="0"/>
              </a:rPr>
              <a:t>Our Services are present in 5 continents </a:t>
            </a:r>
            <a:endParaRPr lang="en-US" sz="1800" b="1" i="0" u="none" strike="noStrike" dirty="0">
              <a:solidFill>
                <a:srgbClr val="1C1C1C"/>
              </a:solidFill>
              <a:effectLst/>
              <a:latin typeface="Poppins" panose="00000500000000000000" pitchFamily="2" charset="0"/>
            </a:endParaRPr>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17195"/>
            <a:ext cx="18288000" cy="9869805"/>
          </a:xfrm>
          <a:custGeom>
            <a:avLst/>
            <a:gdLst/>
            <a:ahLst/>
            <a:cxnLst/>
            <a:rect l="l" t="t" r="r" b="b"/>
            <a:pathLst>
              <a:path w="18288000" h="9869805">
                <a:moveTo>
                  <a:pt x="0" y="9869239"/>
                </a:moveTo>
                <a:lnTo>
                  <a:pt x="18287998" y="9869239"/>
                </a:lnTo>
                <a:lnTo>
                  <a:pt x="18287998" y="0"/>
                </a:lnTo>
                <a:lnTo>
                  <a:pt x="0" y="0"/>
                </a:lnTo>
                <a:lnTo>
                  <a:pt x="0" y="9869239"/>
                </a:lnTo>
                <a:close/>
              </a:path>
            </a:pathLst>
          </a:custGeom>
          <a:solidFill>
            <a:srgbClr val="D9D9D9"/>
          </a:solidFill>
        </p:spPr>
        <p:txBody>
          <a:bodyPr wrap="square" lIns="0" tIns="0" rIns="0" bIns="0" rtlCol="0"/>
          <a:lstStyle/>
          <a:p>
            <a:endParaRPr/>
          </a:p>
        </p:txBody>
      </p:sp>
      <p:sp>
        <p:nvSpPr>
          <p:cNvPr id="3" name="object 3"/>
          <p:cNvSpPr txBox="1">
            <a:spLocks noGrp="1"/>
          </p:cNvSpPr>
          <p:nvPr>
            <p:ph type="title"/>
          </p:nvPr>
        </p:nvSpPr>
        <p:spPr>
          <a:xfrm>
            <a:off x="-1623694" y="1369060"/>
            <a:ext cx="15336519" cy="939800"/>
          </a:xfrm>
          <a:prstGeom prst="rect">
            <a:avLst/>
          </a:prstGeom>
        </p:spPr>
        <p:txBody>
          <a:bodyPr vert="horz" wrap="square" lIns="0" tIns="12700" rIns="0" bIns="0" rtlCol="0">
            <a:spAutoFit/>
          </a:bodyPr>
          <a:lstStyle/>
          <a:p>
            <a:pPr marL="12700">
              <a:lnSpc>
                <a:spcPct val="100000"/>
              </a:lnSpc>
              <a:spcBef>
                <a:spcPts val="100"/>
              </a:spcBef>
            </a:pPr>
            <a:r>
              <a:rPr lang="en-US" sz="6000" spc="-15" dirty="0">
                <a:solidFill>
                  <a:srgbClr val="253F6A"/>
                </a:solidFill>
              </a:rPr>
              <a:t>ORGANISATIONAL PROFILE</a:t>
            </a:r>
            <a:endParaRPr sz="6000" dirty="0"/>
          </a:p>
        </p:txBody>
      </p:sp>
      <p:sp>
        <p:nvSpPr>
          <p:cNvPr id="25" name="object 25"/>
          <p:cNvSpPr txBox="1">
            <a:spLocks noGrp="1"/>
          </p:cNvSpPr>
          <p:nvPr>
            <p:ph sz="half" idx="2"/>
          </p:nvPr>
        </p:nvSpPr>
        <p:spPr>
          <a:xfrm>
            <a:off x="609600" y="2857500"/>
            <a:ext cx="9906000" cy="5758628"/>
          </a:xfrm>
          <a:prstGeom prst="rect">
            <a:avLst/>
          </a:prstGeom>
        </p:spPr>
        <p:txBody>
          <a:bodyPr vert="horz" wrap="square" lIns="0" tIns="231775" rIns="0" bIns="0" rtlCol="0">
            <a:spAutoFit/>
          </a:bodyPr>
          <a:lstStyle/>
          <a:p>
            <a:pPr marL="241300" indent="-571500">
              <a:lnSpc>
                <a:spcPct val="100000"/>
              </a:lnSpc>
              <a:spcBef>
                <a:spcPts val="1825"/>
              </a:spcBef>
              <a:buFont typeface="Wingdings" panose="05000000000000000000" pitchFamily="2" charset="2"/>
              <a:buChar char="q"/>
            </a:pPr>
            <a:r>
              <a:rPr lang="en-US" sz="3600" b="1" spc="95" dirty="0"/>
              <a:t>LOCATION: </a:t>
            </a:r>
            <a:r>
              <a:rPr lang="en-US" sz="3600" spc="95" dirty="0"/>
              <a:t>COIMBATORE, TAMIL NADU, INDIA</a:t>
            </a:r>
          </a:p>
          <a:p>
            <a:pPr marL="241300" indent="-571500">
              <a:lnSpc>
                <a:spcPct val="100000"/>
              </a:lnSpc>
              <a:spcBef>
                <a:spcPts val="1825"/>
              </a:spcBef>
              <a:buFont typeface="Wingdings" panose="05000000000000000000" pitchFamily="2" charset="2"/>
              <a:buChar char="q"/>
            </a:pPr>
            <a:r>
              <a:rPr lang="en-US" sz="3600" b="1" spc="95" dirty="0"/>
              <a:t>INDUSTRY: </a:t>
            </a:r>
            <a:r>
              <a:rPr lang="en-US" sz="3600" spc="95" dirty="0"/>
              <a:t>INFORMATION TECHNOLOGY, DATA ANALYTICS, BUSINESS INTELLIGENCE, SOFTWARE DEVELOPMENT</a:t>
            </a:r>
          </a:p>
          <a:p>
            <a:pPr marL="241300" indent="-571500">
              <a:lnSpc>
                <a:spcPct val="100000"/>
              </a:lnSpc>
              <a:spcBef>
                <a:spcPts val="1825"/>
              </a:spcBef>
              <a:buFont typeface="Wingdings" panose="05000000000000000000" pitchFamily="2" charset="2"/>
              <a:buChar char="q"/>
            </a:pPr>
            <a:r>
              <a:rPr lang="en-US" sz="3600" b="1" spc="95" dirty="0"/>
              <a:t>FOUNDED</a:t>
            </a:r>
            <a:r>
              <a:rPr lang="en-US" sz="3600" spc="95" dirty="0"/>
              <a:t>: 2014</a:t>
            </a:r>
          </a:p>
          <a:p>
            <a:pPr marL="241300" indent="-571500">
              <a:lnSpc>
                <a:spcPct val="100000"/>
              </a:lnSpc>
              <a:spcBef>
                <a:spcPts val="1825"/>
              </a:spcBef>
              <a:buFont typeface="Wingdings" panose="05000000000000000000" pitchFamily="2" charset="2"/>
              <a:buChar char="q"/>
            </a:pPr>
            <a:r>
              <a:rPr lang="en-US" sz="3600" b="1" spc="95" dirty="0"/>
              <a:t>FOUNDER AND DIRECTOR:</a:t>
            </a:r>
            <a:r>
              <a:rPr lang="en-US" sz="3600" b="0" i="0" dirty="0">
                <a:solidFill>
                  <a:srgbClr val="111111"/>
                </a:solidFill>
                <a:effectLst/>
                <a:latin typeface="Roboto" panose="02000000000000000000" pitchFamily="2" charset="0"/>
              </a:rPr>
              <a:t>DHANESH P K</a:t>
            </a:r>
          </a:p>
          <a:p>
            <a:pPr marL="241300" indent="-571500">
              <a:lnSpc>
                <a:spcPct val="100000"/>
              </a:lnSpc>
              <a:spcBef>
                <a:spcPts val="1825"/>
              </a:spcBef>
              <a:buFont typeface="Wingdings" panose="05000000000000000000" pitchFamily="2" charset="2"/>
              <a:buChar char="q"/>
            </a:pPr>
            <a:r>
              <a:rPr lang="en-US" sz="3600" b="1" spc="95" dirty="0">
                <a:solidFill>
                  <a:srgbClr val="111111"/>
                </a:solidFill>
                <a:latin typeface="Roboto" panose="02000000000000000000" pitchFamily="2" charset="0"/>
              </a:rPr>
              <a:t>MANAGER: </a:t>
            </a:r>
            <a:r>
              <a:rPr lang="en-US" sz="3600" spc="95" dirty="0">
                <a:solidFill>
                  <a:srgbClr val="111111"/>
                </a:solidFill>
                <a:latin typeface="Roboto" panose="02000000000000000000" pitchFamily="2" charset="0"/>
              </a:rPr>
              <a:t>BALAJI S</a:t>
            </a:r>
            <a:endParaRPr lang="en-US" sz="3600" spc="95" dirty="0"/>
          </a:p>
          <a:p>
            <a:pPr marL="12700">
              <a:lnSpc>
                <a:spcPct val="100000"/>
              </a:lnSpc>
              <a:spcBef>
                <a:spcPts val="1825"/>
              </a:spcBef>
            </a:pPr>
            <a:endParaRPr spc="95" dirty="0"/>
          </a:p>
        </p:txBody>
      </p:sp>
      <p:sp>
        <p:nvSpPr>
          <p:cNvPr id="27" name="object 27"/>
          <p:cNvSpPr/>
          <p:nvPr/>
        </p:nvSpPr>
        <p:spPr>
          <a:xfrm>
            <a:off x="0" y="0"/>
            <a:ext cx="18288000" cy="1616075"/>
          </a:xfrm>
          <a:custGeom>
            <a:avLst/>
            <a:gdLst/>
            <a:ahLst/>
            <a:cxnLst/>
            <a:rect l="l" t="t" r="r" b="b"/>
            <a:pathLst>
              <a:path w="18288000" h="1616075">
                <a:moveTo>
                  <a:pt x="18288000" y="1206"/>
                </a:moveTo>
                <a:lnTo>
                  <a:pt x="18287988" y="12"/>
                </a:lnTo>
                <a:lnTo>
                  <a:pt x="1594472" y="12"/>
                </a:lnTo>
                <a:lnTo>
                  <a:pt x="0" y="0"/>
                </a:lnTo>
                <a:lnTo>
                  <a:pt x="0" y="417766"/>
                </a:lnTo>
                <a:lnTo>
                  <a:pt x="0" y="1597050"/>
                </a:lnTo>
                <a:lnTo>
                  <a:pt x="1177378" y="417766"/>
                </a:lnTo>
                <a:lnTo>
                  <a:pt x="17088650" y="417766"/>
                </a:lnTo>
                <a:lnTo>
                  <a:pt x="18288000" y="1615668"/>
                </a:lnTo>
                <a:lnTo>
                  <a:pt x="18288000" y="1206"/>
                </a:lnTo>
                <a:close/>
              </a:path>
            </a:pathLst>
          </a:custGeom>
          <a:solidFill>
            <a:srgbClr val="203458"/>
          </a:solidFill>
        </p:spPr>
        <p:txBody>
          <a:bodyPr wrap="square" lIns="0" tIns="0" rIns="0" bIns="0" rtlCol="0"/>
          <a:lstStyle/>
          <a:p>
            <a:endParaRPr/>
          </a:p>
        </p:txBody>
      </p:sp>
      <p:grpSp>
        <p:nvGrpSpPr>
          <p:cNvPr id="28" name="object 3">
            <a:extLst>
              <a:ext uri="{FF2B5EF4-FFF2-40B4-BE49-F238E27FC236}">
                <a16:creationId xmlns:a16="http://schemas.microsoft.com/office/drawing/2014/main" id="{011559DE-BB35-2D2F-F58C-E2BB33BDB3EF}"/>
              </a:ext>
            </a:extLst>
          </p:cNvPr>
          <p:cNvGrpSpPr/>
          <p:nvPr/>
        </p:nvGrpSpPr>
        <p:grpSpPr>
          <a:xfrm>
            <a:off x="12089130" y="114300"/>
            <a:ext cx="7113270" cy="10287000"/>
            <a:chOff x="11174959" y="0"/>
            <a:chExt cx="7113270" cy="10287000"/>
          </a:xfrm>
        </p:grpSpPr>
        <p:sp>
          <p:nvSpPr>
            <p:cNvPr id="29" name="object 4">
              <a:extLst>
                <a:ext uri="{FF2B5EF4-FFF2-40B4-BE49-F238E27FC236}">
                  <a16:creationId xmlns:a16="http://schemas.microsoft.com/office/drawing/2014/main" id="{74481792-0D1A-1765-304E-049FF50DA927}"/>
                </a:ext>
              </a:extLst>
            </p:cNvPr>
            <p:cNvSpPr/>
            <p:nvPr/>
          </p:nvSpPr>
          <p:spPr>
            <a:xfrm>
              <a:off x="11174959" y="0"/>
              <a:ext cx="7113270" cy="10287000"/>
            </a:xfrm>
            <a:custGeom>
              <a:avLst/>
              <a:gdLst/>
              <a:ahLst/>
              <a:cxnLst/>
              <a:rect l="l" t="t" r="r" b="b"/>
              <a:pathLst>
                <a:path w="7113269" h="10287000">
                  <a:moveTo>
                    <a:pt x="7113039" y="10286999"/>
                  </a:moveTo>
                  <a:lnTo>
                    <a:pt x="0" y="10286999"/>
                  </a:lnTo>
                  <a:lnTo>
                    <a:pt x="0" y="0"/>
                  </a:lnTo>
                  <a:lnTo>
                    <a:pt x="7113039" y="0"/>
                  </a:lnTo>
                  <a:lnTo>
                    <a:pt x="7113039" y="10286999"/>
                  </a:lnTo>
                  <a:close/>
                </a:path>
              </a:pathLst>
            </a:custGeom>
            <a:solidFill>
              <a:srgbClr val="203458"/>
            </a:solidFill>
          </p:spPr>
          <p:txBody>
            <a:bodyPr wrap="square" lIns="0" tIns="0" rIns="0" bIns="0" rtlCol="0"/>
            <a:lstStyle/>
            <a:p>
              <a:endParaRPr/>
            </a:p>
          </p:txBody>
        </p:sp>
        <p:pic>
          <p:nvPicPr>
            <p:cNvPr id="30" name="object 5">
              <a:extLst>
                <a:ext uri="{FF2B5EF4-FFF2-40B4-BE49-F238E27FC236}">
                  <a16:creationId xmlns:a16="http://schemas.microsoft.com/office/drawing/2014/main" id="{A9EA0DA5-5017-3E0B-8732-8A09D0A2C8F9}"/>
                </a:ext>
              </a:extLst>
            </p:cNvPr>
            <p:cNvPicPr/>
            <p:nvPr/>
          </p:nvPicPr>
          <p:blipFill>
            <a:blip r:embed="rId2" cstate="print"/>
            <a:stretch>
              <a:fillRect/>
            </a:stretch>
          </p:blipFill>
          <p:spPr>
            <a:xfrm>
              <a:off x="12011617" y="1179276"/>
              <a:ext cx="5439582" cy="8267700"/>
            </a:xfrm>
            <a:prstGeom prst="rect">
              <a:avLst/>
            </a:prstGeom>
          </p:spPr>
        </p:pic>
        <p:pic>
          <p:nvPicPr>
            <p:cNvPr id="31" name="object 6">
              <a:extLst>
                <a:ext uri="{FF2B5EF4-FFF2-40B4-BE49-F238E27FC236}">
                  <a16:creationId xmlns:a16="http://schemas.microsoft.com/office/drawing/2014/main" id="{ECBD7B89-BBC4-77CC-C60A-20E02B9DB3B2}"/>
                </a:ext>
              </a:extLst>
            </p:cNvPr>
            <p:cNvPicPr/>
            <p:nvPr/>
          </p:nvPicPr>
          <p:blipFill>
            <a:blip r:embed="rId3" cstate="print"/>
            <a:stretch>
              <a:fillRect/>
            </a:stretch>
          </p:blipFill>
          <p:spPr>
            <a:xfrm>
              <a:off x="11868563" y="1030530"/>
              <a:ext cx="5725828" cy="8547099"/>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2609"/>
            <a:ext cx="18417083" cy="10359609"/>
          </a:xfrm>
          <a:custGeom>
            <a:avLst/>
            <a:gdLst/>
            <a:ahLst/>
            <a:cxnLst/>
            <a:rect l="l" t="t" r="r" b="b"/>
            <a:pathLst>
              <a:path w="18417083" h="10359609">
                <a:moveTo>
                  <a:pt x="0" y="0"/>
                </a:moveTo>
                <a:lnTo>
                  <a:pt x="18417083" y="0"/>
                </a:lnTo>
                <a:lnTo>
                  <a:pt x="18417083" y="10359609"/>
                </a:lnTo>
                <a:lnTo>
                  <a:pt x="0" y="10359609"/>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7302" y="-353761"/>
            <a:ext cx="17313309" cy="5886525"/>
          </a:xfrm>
          <a:custGeom>
            <a:avLst/>
            <a:gdLst/>
            <a:ahLst/>
            <a:cxnLst/>
            <a:rect l="l" t="t" r="r" b="b"/>
            <a:pathLst>
              <a:path w="17313309" h="5886525">
                <a:moveTo>
                  <a:pt x="0" y="0"/>
                </a:moveTo>
                <a:lnTo>
                  <a:pt x="17313309" y="0"/>
                </a:lnTo>
                <a:lnTo>
                  <a:pt x="17313309" y="5886525"/>
                </a:lnTo>
                <a:lnTo>
                  <a:pt x="0" y="5886525"/>
                </a:lnTo>
                <a:lnTo>
                  <a:pt x="0" y="0"/>
                </a:lnTo>
                <a:close/>
              </a:path>
            </a:pathLst>
          </a:custGeom>
          <a:blipFill>
            <a:blip r:embed="rId2"/>
            <a:stretch>
              <a:fillRect/>
            </a:stretch>
          </a:blipFill>
        </p:spPr>
        <p:txBody>
          <a:bodyPr/>
          <a:lstStyle/>
          <a:p>
            <a:endParaRPr lang="en-US"/>
          </a:p>
        </p:txBody>
      </p:sp>
      <p:sp>
        <p:nvSpPr>
          <p:cNvPr id="3" name="Freeform 3"/>
          <p:cNvSpPr/>
          <p:nvPr/>
        </p:nvSpPr>
        <p:spPr>
          <a:xfrm>
            <a:off x="1509460" y="5532764"/>
            <a:ext cx="16253800" cy="4754236"/>
          </a:xfrm>
          <a:custGeom>
            <a:avLst/>
            <a:gdLst/>
            <a:ahLst/>
            <a:cxnLst/>
            <a:rect l="l" t="t" r="r" b="b"/>
            <a:pathLst>
              <a:path w="16253800" h="4754236">
                <a:moveTo>
                  <a:pt x="0" y="0"/>
                </a:moveTo>
                <a:lnTo>
                  <a:pt x="16253800" y="0"/>
                </a:lnTo>
                <a:lnTo>
                  <a:pt x="16253800" y="4754236"/>
                </a:lnTo>
                <a:lnTo>
                  <a:pt x="0" y="4754236"/>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7880907" y="-353761"/>
            <a:ext cx="4116874" cy="1065782"/>
            <a:chOff x="0" y="0"/>
            <a:chExt cx="1084280" cy="280700"/>
          </a:xfrm>
        </p:grpSpPr>
        <p:sp>
          <p:nvSpPr>
            <p:cNvPr id="5" name="Freeform 5"/>
            <p:cNvSpPr/>
            <p:nvPr/>
          </p:nvSpPr>
          <p:spPr>
            <a:xfrm>
              <a:off x="0" y="0"/>
              <a:ext cx="1084280" cy="280700"/>
            </a:xfrm>
            <a:custGeom>
              <a:avLst/>
              <a:gdLst/>
              <a:ahLst/>
              <a:cxnLst/>
              <a:rect l="l" t="t" r="r" b="b"/>
              <a:pathLst>
                <a:path w="1084280" h="280700">
                  <a:moveTo>
                    <a:pt x="95907" y="0"/>
                  </a:moveTo>
                  <a:lnTo>
                    <a:pt x="988372" y="0"/>
                  </a:lnTo>
                  <a:cubicBezTo>
                    <a:pt x="1041341" y="0"/>
                    <a:pt x="1084280" y="42939"/>
                    <a:pt x="1084280" y="95907"/>
                  </a:cubicBezTo>
                  <a:lnTo>
                    <a:pt x="1084280" y="184793"/>
                  </a:lnTo>
                  <a:cubicBezTo>
                    <a:pt x="1084280" y="237761"/>
                    <a:pt x="1041341" y="280700"/>
                    <a:pt x="988372" y="280700"/>
                  </a:cubicBezTo>
                  <a:lnTo>
                    <a:pt x="95907" y="280700"/>
                  </a:lnTo>
                  <a:cubicBezTo>
                    <a:pt x="42939" y="280700"/>
                    <a:pt x="0" y="237761"/>
                    <a:pt x="0" y="184793"/>
                  </a:cubicBezTo>
                  <a:lnTo>
                    <a:pt x="0" y="95907"/>
                  </a:lnTo>
                  <a:cubicBezTo>
                    <a:pt x="0" y="42939"/>
                    <a:pt x="42939" y="0"/>
                    <a:pt x="95907" y="0"/>
                  </a:cubicBezTo>
                  <a:close/>
                </a:path>
              </a:pathLst>
            </a:custGeom>
            <a:solidFill>
              <a:srgbClr val="153969"/>
            </a:solidFill>
          </p:spPr>
          <p:txBody>
            <a:bodyPr/>
            <a:lstStyle/>
            <a:p>
              <a:endParaRPr lang="en-US"/>
            </a:p>
          </p:txBody>
        </p:sp>
        <p:sp>
          <p:nvSpPr>
            <p:cNvPr id="6" name="TextBox 6"/>
            <p:cNvSpPr txBox="1"/>
            <p:nvPr/>
          </p:nvSpPr>
          <p:spPr>
            <a:xfrm>
              <a:off x="0" y="-47625"/>
              <a:ext cx="1084280" cy="328325"/>
            </a:xfrm>
            <a:prstGeom prst="rect">
              <a:avLst/>
            </a:prstGeom>
          </p:spPr>
          <p:txBody>
            <a:bodyPr lIns="50800" tIns="50800" rIns="50800" bIns="50800" rtlCol="0" anchor="ctr"/>
            <a:lstStyle/>
            <a:p>
              <a:pPr algn="ctr">
                <a:lnSpc>
                  <a:spcPts val="2239"/>
                </a:lnSpc>
              </a:pPr>
              <a:endParaRPr/>
            </a:p>
          </p:txBody>
        </p:sp>
      </p:grpSp>
      <p:sp>
        <p:nvSpPr>
          <p:cNvPr id="7" name="TextBox 7"/>
          <p:cNvSpPr txBox="1"/>
          <p:nvPr/>
        </p:nvSpPr>
        <p:spPr>
          <a:xfrm>
            <a:off x="7736598" y="112455"/>
            <a:ext cx="4116874" cy="424816"/>
          </a:xfrm>
          <a:prstGeom prst="rect">
            <a:avLst/>
          </a:prstGeom>
        </p:spPr>
        <p:txBody>
          <a:bodyPr lIns="0" tIns="0" rIns="0" bIns="0" rtlCol="0" anchor="t">
            <a:spAutoFit/>
          </a:bodyPr>
          <a:lstStyle/>
          <a:p>
            <a:pPr algn="ctr">
              <a:lnSpc>
                <a:spcPts val="3359"/>
              </a:lnSpc>
              <a:spcBef>
                <a:spcPct val="0"/>
              </a:spcBef>
            </a:pPr>
            <a:r>
              <a:rPr lang="en-US" sz="2399">
                <a:solidFill>
                  <a:srgbClr val="FFFFFF"/>
                </a:solidFill>
                <a:latin typeface="Brick Sans"/>
                <a:ea typeface="Brick Sans"/>
                <a:cs typeface="Brick Sans"/>
                <a:sym typeface="Brick Sans"/>
              </a:rPr>
              <a:t>SERVICES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477767" cy="10393744"/>
          </a:xfrm>
          <a:custGeom>
            <a:avLst/>
            <a:gdLst/>
            <a:ahLst/>
            <a:cxnLst/>
            <a:rect l="l" t="t" r="r" b="b"/>
            <a:pathLst>
              <a:path w="18477767" h="10393744">
                <a:moveTo>
                  <a:pt x="0" y="0"/>
                </a:moveTo>
                <a:lnTo>
                  <a:pt x="18477767" y="0"/>
                </a:lnTo>
                <a:lnTo>
                  <a:pt x="18477767" y="10393744"/>
                </a:lnTo>
                <a:lnTo>
                  <a:pt x="0" y="10393744"/>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5026323" cy="2593696"/>
          </a:xfrm>
          <a:custGeom>
            <a:avLst/>
            <a:gdLst/>
            <a:ahLst/>
            <a:cxnLst/>
            <a:rect l="l" t="t" r="r" b="b"/>
            <a:pathLst>
              <a:path w="5026323" h="2593696">
                <a:moveTo>
                  <a:pt x="0" y="0"/>
                </a:moveTo>
                <a:lnTo>
                  <a:pt x="5026323" y="0"/>
                </a:lnTo>
                <a:lnTo>
                  <a:pt x="5026323" y="2593696"/>
                </a:lnTo>
                <a:lnTo>
                  <a:pt x="0" y="2593696"/>
                </a:lnTo>
                <a:lnTo>
                  <a:pt x="0" y="0"/>
                </a:lnTo>
                <a:close/>
              </a:path>
            </a:pathLst>
          </a:custGeom>
          <a:blipFill>
            <a:blip r:embed="rId3"/>
            <a:stretch>
              <a:fillRect t="-47689" b="-46100"/>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TotalTime>
  <Words>263</Words>
  <Application>Microsoft Office PowerPoint</Application>
  <PresentationFormat>Custom</PresentationFormat>
  <Paragraphs>25</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PowerPoint Presentation</vt:lpstr>
      <vt:lpstr>PowerPoint Presentation</vt:lpstr>
      <vt:lpstr>ORGANISATIONAL PROFILE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dc:title>
  <cp:lastModifiedBy>Gowtham Royal</cp:lastModifiedBy>
  <cp:revision>4</cp:revision>
  <dcterms:created xsi:type="dcterms:W3CDTF">2006-08-16T00:00:00Z</dcterms:created>
  <dcterms:modified xsi:type="dcterms:W3CDTF">2024-09-19T09:20:19Z</dcterms:modified>
  <dc:identifier>DAGRH7xA0O4</dc:identifier>
</cp:coreProperties>
</file>